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9" r:id="rId2"/>
    <p:sldId id="367" r:id="rId3"/>
    <p:sldId id="331" r:id="rId4"/>
    <p:sldId id="366" r:id="rId5"/>
    <p:sldId id="353" r:id="rId6"/>
    <p:sldId id="351" r:id="rId7"/>
    <p:sldId id="365" r:id="rId8"/>
    <p:sldId id="267" r:id="rId9"/>
    <p:sldId id="289" r:id="rId10"/>
    <p:sldId id="290" r:id="rId11"/>
    <p:sldId id="291" r:id="rId12"/>
    <p:sldId id="292" r:id="rId13"/>
    <p:sldId id="295" r:id="rId14"/>
    <p:sldId id="312" r:id="rId15"/>
    <p:sldId id="324" r:id="rId16"/>
    <p:sldId id="314" r:id="rId17"/>
    <p:sldId id="341" r:id="rId18"/>
    <p:sldId id="342" r:id="rId19"/>
    <p:sldId id="336" r:id="rId20"/>
    <p:sldId id="337" r:id="rId21"/>
    <p:sldId id="338" r:id="rId22"/>
    <p:sldId id="339" r:id="rId23"/>
    <p:sldId id="318" r:id="rId24"/>
    <p:sldId id="343" r:id="rId25"/>
    <p:sldId id="360" r:id="rId26"/>
    <p:sldId id="361" r:id="rId27"/>
    <p:sldId id="354" r:id="rId28"/>
    <p:sldId id="350" r:id="rId29"/>
    <p:sldId id="356" r:id="rId30"/>
    <p:sldId id="369" r:id="rId31"/>
    <p:sldId id="368" r:id="rId32"/>
    <p:sldId id="357" r:id="rId33"/>
    <p:sldId id="358" r:id="rId34"/>
    <p:sldId id="35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124" d="100"/>
          <a:sy n="124" d="100"/>
        </p:scale>
        <p:origin x="6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9B465-DF61-6342-AC1D-52089C8BA3BC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41E59-03B3-AC41-820B-AEE41C41A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9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0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6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8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2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8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6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5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8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9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54E2E-B57A-C54B-B182-590DE5254A09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0AAA0-D20B-8B48-88FA-9CB67D2E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923" y="98433"/>
            <a:ext cx="8611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PC-MIP Pollen-Climate Model Inter-comparison Project Workshop</a:t>
            </a:r>
          </a:p>
          <a:p>
            <a:pPr algn="r"/>
            <a:r>
              <a:rPr lang="en-US" sz="2400" dirty="0" smtClean="0"/>
              <a:t>13-15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June 2017, </a:t>
            </a:r>
            <a:r>
              <a:rPr lang="en-US" sz="2400" dirty="0" err="1" smtClean="0"/>
              <a:t>Caux</a:t>
            </a:r>
            <a:r>
              <a:rPr lang="en-US" sz="2400" dirty="0" smtClean="0"/>
              <a:t>, Switzerland</a:t>
            </a:r>
            <a:endParaRPr lang="en-US" sz="2400" dirty="0"/>
          </a:p>
        </p:txBody>
      </p:sp>
      <p:sp>
        <p:nvSpPr>
          <p:cNvPr id="6" name="Down Arrow 5"/>
          <p:cNvSpPr/>
          <p:nvPr/>
        </p:nvSpPr>
        <p:spPr>
          <a:xfrm>
            <a:off x="3036011" y="3819645"/>
            <a:ext cx="575453" cy="555585"/>
          </a:xfrm>
          <a:prstGeom prst="downArrow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57745" y="3387743"/>
            <a:ext cx="2566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PC-MIP-1 was here</a:t>
            </a:r>
            <a:endParaRPr lang="en-US" sz="2400" b="1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50" y="1039447"/>
            <a:ext cx="1434911" cy="50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179" name="Picture 4" descr="Fig1_global_Marcott_prox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7" y="962811"/>
            <a:ext cx="3921125" cy="2152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4637" y="1902611"/>
            <a:ext cx="4703762" cy="417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4199" y="1366036"/>
            <a:ext cx="4041775" cy="338137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40199" y="1440648"/>
            <a:ext cx="395288" cy="2174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190" name="Picture 15" descr="PMIP-CMIP Map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2075648"/>
            <a:ext cx="4405312" cy="3852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V="1">
            <a:off x="7434043" y="2658227"/>
            <a:ext cx="0" cy="2548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82997" y="2775878"/>
            <a:ext cx="400110" cy="23750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Increasing model complexity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725" y="820718"/>
            <a:ext cx="4353276" cy="1089178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6077920" y="1669291"/>
            <a:ext cx="127444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i="1" dirty="0" err="1" smtClean="0"/>
              <a:t>Bartlein</a:t>
            </a:r>
            <a:r>
              <a:rPr lang="en-US" sz="1000" i="1" dirty="0" smtClean="0"/>
              <a:t> et al. 2011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67399" y="1587231"/>
            <a:ext cx="56390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278923" y="5893880"/>
            <a:ext cx="1916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Summer temperature anomaly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-8914" y="6631084"/>
            <a:ext cx="8698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Data from: </a:t>
            </a:r>
            <a:r>
              <a:rPr lang="en-US" sz="1000" i="1" dirty="0" err="1" smtClean="0"/>
              <a:t>Bartlein</a:t>
            </a:r>
            <a:r>
              <a:rPr lang="en-US" sz="1000" i="1" dirty="0" smtClean="0"/>
              <a:t> et al. 2011 </a:t>
            </a:r>
            <a:r>
              <a:rPr lang="en-US" sz="1000" i="1" dirty="0"/>
              <a:t>Pollen-based continental climate reconstructions at 6 and 21 </a:t>
            </a:r>
            <a:r>
              <a:rPr lang="en-US" sz="1000" i="1" dirty="0" err="1"/>
              <a:t>ka</a:t>
            </a:r>
            <a:r>
              <a:rPr lang="en-US" sz="1000" i="1" dirty="0" smtClean="0"/>
              <a:t>: a </a:t>
            </a:r>
            <a:r>
              <a:rPr lang="en-US" sz="1000" i="1" dirty="0"/>
              <a:t>global synthesis.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0648" y="800856"/>
            <a:ext cx="1608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Mid-Holocene</a:t>
            </a:r>
          </a:p>
          <a:p>
            <a:r>
              <a:rPr lang="en-US" dirty="0" smtClean="0"/>
              <a:t>6000 BP</a:t>
            </a:r>
          </a:p>
          <a:p>
            <a:endParaRPr lang="en-US" dirty="0"/>
          </a:p>
          <a:p>
            <a:r>
              <a:rPr lang="en-US" b="1" dirty="0" smtClean="0"/>
              <a:t>Summer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985498" y="0"/>
            <a:ext cx="506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Motivation: Data-model discrepancies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7510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179" name="Picture 4" descr="Fig1_global_Marcott_prox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7" y="962811"/>
            <a:ext cx="3921125" cy="2152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4637" y="1902611"/>
            <a:ext cx="4703762" cy="417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4199" y="1366036"/>
            <a:ext cx="4041775" cy="338137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40199" y="1440648"/>
            <a:ext cx="395288" cy="2174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190" name="Picture 15" descr="PMIP-CMIP Map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2075648"/>
            <a:ext cx="4405312" cy="3852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V="1">
            <a:off x="7434043" y="2658227"/>
            <a:ext cx="0" cy="2548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82997" y="2775878"/>
            <a:ext cx="400110" cy="23750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Increasing model complexity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725" y="820718"/>
            <a:ext cx="4353276" cy="1089178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6077920" y="1669291"/>
            <a:ext cx="127444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i="1" dirty="0" err="1" smtClean="0"/>
              <a:t>Bartlein</a:t>
            </a:r>
            <a:r>
              <a:rPr lang="en-US" sz="1000" i="1" dirty="0" smtClean="0"/>
              <a:t> et al. 2011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67399" y="1587231"/>
            <a:ext cx="56390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278923" y="5893880"/>
            <a:ext cx="1916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Summer temperature anomaly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3145710" y="4584810"/>
            <a:ext cx="398077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Uniform warming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00418" y="3476979"/>
            <a:ext cx="398077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Uniform warming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90650" y="2226521"/>
            <a:ext cx="398077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Uniform warming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648" y="800856"/>
            <a:ext cx="1608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Mid-Holocene</a:t>
            </a:r>
          </a:p>
          <a:p>
            <a:r>
              <a:rPr lang="en-US" dirty="0" smtClean="0"/>
              <a:t>6000 BP</a:t>
            </a:r>
          </a:p>
          <a:p>
            <a:endParaRPr lang="en-US" dirty="0"/>
          </a:p>
          <a:p>
            <a:r>
              <a:rPr lang="en-US" b="1" dirty="0" smtClean="0"/>
              <a:t>Summer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985498" y="0"/>
            <a:ext cx="506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Motivation: Data-model discrepancies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41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179" name="Picture 4" descr="Fig1_global_Marcott_prox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7" y="962811"/>
            <a:ext cx="3921125" cy="2152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4637" y="1902611"/>
            <a:ext cx="4703762" cy="417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4199" y="1366036"/>
            <a:ext cx="4041775" cy="338137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40199" y="1440648"/>
            <a:ext cx="395288" cy="2174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190" name="Picture 15" descr="PMIP-CMIP Map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2075648"/>
            <a:ext cx="4405312" cy="3852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V="1">
            <a:off x="7434043" y="2658227"/>
            <a:ext cx="0" cy="2548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82997" y="2775878"/>
            <a:ext cx="400110" cy="23750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Increasing model complexity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725" y="820718"/>
            <a:ext cx="4353276" cy="1089178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6077920" y="1669291"/>
            <a:ext cx="127444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i="1" dirty="0" err="1" smtClean="0"/>
              <a:t>Bartlein</a:t>
            </a:r>
            <a:r>
              <a:rPr lang="en-US" sz="1000" i="1" dirty="0" smtClean="0"/>
              <a:t> et al. 2011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67399" y="1587231"/>
            <a:ext cx="56390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278923" y="5893880"/>
            <a:ext cx="1916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Summer temperature anomaly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3917461" y="4584810"/>
            <a:ext cx="23647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Insolation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72169" y="3476979"/>
            <a:ext cx="23647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Insolation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62401" y="2226521"/>
            <a:ext cx="23647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Insolation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6" name="Sun 25"/>
          <p:cNvSpPr/>
          <p:nvPr/>
        </p:nvSpPr>
        <p:spPr>
          <a:xfrm>
            <a:off x="3311770" y="2279267"/>
            <a:ext cx="625230" cy="586154"/>
          </a:xfrm>
          <a:prstGeom prst="su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un 26"/>
          <p:cNvSpPr/>
          <p:nvPr/>
        </p:nvSpPr>
        <p:spPr>
          <a:xfrm>
            <a:off x="6355862" y="2314437"/>
            <a:ext cx="625230" cy="586154"/>
          </a:xfrm>
          <a:prstGeom prst="su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n 27"/>
          <p:cNvSpPr/>
          <p:nvPr/>
        </p:nvSpPr>
        <p:spPr>
          <a:xfrm>
            <a:off x="3307862" y="3545360"/>
            <a:ext cx="625230" cy="586154"/>
          </a:xfrm>
          <a:prstGeom prst="su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un 28"/>
          <p:cNvSpPr/>
          <p:nvPr/>
        </p:nvSpPr>
        <p:spPr>
          <a:xfrm>
            <a:off x="6351954" y="3580530"/>
            <a:ext cx="625230" cy="586154"/>
          </a:xfrm>
          <a:prstGeom prst="su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n 29"/>
          <p:cNvSpPr/>
          <p:nvPr/>
        </p:nvSpPr>
        <p:spPr>
          <a:xfrm>
            <a:off x="3249247" y="4668821"/>
            <a:ext cx="625230" cy="586154"/>
          </a:xfrm>
          <a:prstGeom prst="su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un 30"/>
          <p:cNvSpPr/>
          <p:nvPr/>
        </p:nvSpPr>
        <p:spPr>
          <a:xfrm>
            <a:off x="6293339" y="4703991"/>
            <a:ext cx="625230" cy="586154"/>
          </a:xfrm>
          <a:prstGeom prst="su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0648" y="800856"/>
            <a:ext cx="1608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Mid-Holocene</a:t>
            </a:r>
          </a:p>
          <a:p>
            <a:r>
              <a:rPr lang="en-US" dirty="0" smtClean="0"/>
              <a:t>6000 BP</a:t>
            </a:r>
          </a:p>
          <a:p>
            <a:endParaRPr lang="en-US" dirty="0"/>
          </a:p>
          <a:p>
            <a:r>
              <a:rPr lang="en-US" b="1" dirty="0" smtClean="0"/>
              <a:t>Summer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985498" y="0"/>
            <a:ext cx="506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Motivation: Data-model discrepancies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291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179" name="Picture 4" descr="Fig1_global_Marcott_prox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7" y="962811"/>
            <a:ext cx="3921125" cy="2152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4637" y="1902611"/>
            <a:ext cx="4703762" cy="417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4199" y="1366036"/>
            <a:ext cx="4041775" cy="338137"/>
          </a:xfrm>
          <a:prstGeom prst="rect">
            <a:avLst/>
          </a:prstGeom>
          <a:noFill/>
          <a:ln w="19050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40199" y="1440648"/>
            <a:ext cx="395288" cy="2174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190" name="Picture 15" descr="PMIP-CMIP Map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2075648"/>
            <a:ext cx="4405312" cy="3852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V="1">
            <a:off x="7434043" y="2658227"/>
            <a:ext cx="0" cy="2548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82997" y="2775878"/>
            <a:ext cx="400110" cy="23750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Increasing model complexity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725" y="820718"/>
            <a:ext cx="4353276" cy="1089178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6077920" y="1669291"/>
            <a:ext cx="127444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i="1" dirty="0" err="1" smtClean="0"/>
              <a:t>Bartlein</a:t>
            </a:r>
            <a:r>
              <a:rPr lang="en-US" sz="1000" i="1" dirty="0" smtClean="0"/>
              <a:t> et al. 2011</a:t>
            </a:r>
            <a:endParaRPr lang="en-US" sz="1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67399" y="1587231"/>
            <a:ext cx="56390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278923" y="5893880"/>
            <a:ext cx="1916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Summer temperature anomaly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60648" y="800856"/>
            <a:ext cx="1608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Mid-Holocene</a:t>
            </a:r>
          </a:p>
          <a:p>
            <a:r>
              <a:rPr lang="en-US" dirty="0" smtClean="0"/>
              <a:t>6000 BP</a:t>
            </a:r>
          </a:p>
          <a:p>
            <a:endParaRPr lang="en-US" dirty="0"/>
          </a:p>
          <a:p>
            <a:r>
              <a:rPr lang="en-US" b="1" dirty="0" smtClean="0"/>
              <a:t>Summer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85498" y="0"/>
            <a:ext cx="506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Motivation: Data-model discrepancies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388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92" y="754605"/>
            <a:ext cx="7487060" cy="1080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58" y="1916988"/>
            <a:ext cx="2061224" cy="606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9809" y="3021454"/>
            <a:ext cx="6508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PMIP3/CMIP5 data-model comparison</a:t>
            </a:r>
          </a:p>
          <a:p>
            <a:endParaRPr lang="en-US" i="1" dirty="0"/>
          </a:p>
          <a:p>
            <a:r>
              <a:rPr lang="en-US" i="1" dirty="0" smtClean="0"/>
              <a:t>“..our results for the mid-Holocene are substantially negative, with the models failing to reproduce the observed changes with any degree of skill.”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794290" y="5208998"/>
            <a:ext cx="7667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Climate models and pollen-based climate reconstructions show big differences</a:t>
            </a:r>
          </a:p>
          <a:p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or the mid-Holocene; is it the models or the data?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5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2407" y="182558"/>
            <a:ext cx="449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Bartlein</a:t>
            </a:r>
            <a:r>
              <a:rPr lang="en-US" sz="2400" b="1" dirty="0" smtClean="0"/>
              <a:t> et al. 2013 data synthesis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20979" y="3184692"/>
            <a:ext cx="4189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Combines data from many different studies published over the last ~30 years</a:t>
            </a:r>
          </a:p>
          <a:p>
            <a:endParaRPr lang="en-US" dirty="0"/>
          </a:p>
          <a:p>
            <a:r>
              <a:rPr lang="en-US" dirty="0" smtClean="0"/>
              <a:t>1. Different </a:t>
            </a:r>
            <a:r>
              <a:rPr lang="en-US" dirty="0" smtClean="0"/>
              <a:t>reconstruction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2. Different ‘</a:t>
            </a:r>
            <a:r>
              <a:rPr lang="en-US" dirty="0" err="1" smtClean="0"/>
              <a:t>flavours</a:t>
            </a:r>
            <a:r>
              <a:rPr lang="en-US" dirty="0" smtClean="0"/>
              <a:t>’ of the same method</a:t>
            </a:r>
            <a:endParaRPr lang="en-US" dirty="0" smtClean="0"/>
          </a:p>
          <a:p>
            <a:r>
              <a:rPr lang="en-US" dirty="0" smtClean="0"/>
              <a:t>3. Different approaches to uncertainty</a:t>
            </a:r>
            <a:endParaRPr lang="en-US" dirty="0" smtClean="0"/>
          </a:p>
          <a:p>
            <a:r>
              <a:rPr lang="en-US" dirty="0" smtClean="0"/>
              <a:t>4. Different </a:t>
            </a:r>
            <a:r>
              <a:rPr lang="en-US" dirty="0" smtClean="0"/>
              <a:t>calibration datasets</a:t>
            </a:r>
          </a:p>
          <a:p>
            <a:r>
              <a:rPr lang="en-US" dirty="0" smtClean="0"/>
              <a:t>5. Different </a:t>
            </a:r>
            <a:r>
              <a:rPr lang="en-US" dirty="0" smtClean="0"/>
              <a:t>climate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6" y="1163325"/>
            <a:ext cx="7432259" cy="1793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" y="3184692"/>
            <a:ext cx="3357334" cy="31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883" y="251355"/>
            <a:ext cx="796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Motivation: </a:t>
            </a:r>
            <a:r>
              <a:rPr lang="en-US" sz="2400" dirty="0" smtClean="0"/>
              <a:t>Recent criticism of pollen-based reconstructions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2" y="1497453"/>
            <a:ext cx="4312178" cy="1267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92" y="2764585"/>
            <a:ext cx="4504366" cy="175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92" y="3437414"/>
            <a:ext cx="4421316" cy="946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29" y="4472819"/>
            <a:ext cx="2986954" cy="3359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0988" y="1712941"/>
            <a:ext cx="3379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Aquatic macrofossils show early Holocene warming, pollen does not.</a:t>
            </a:r>
          </a:p>
          <a:p>
            <a:endParaRPr lang="en-US" sz="1400" dirty="0"/>
          </a:p>
          <a:p>
            <a:r>
              <a:rPr lang="en-US" sz="1400" b="1" i="1" dirty="0" smtClean="0"/>
              <a:t>Criticism:</a:t>
            </a:r>
            <a:r>
              <a:rPr lang="en-US" sz="1400" i="1" dirty="0" smtClean="0"/>
              <a:t> </a:t>
            </a:r>
            <a:r>
              <a:rPr lang="en-US" sz="1400" i="1" dirty="0" smtClean="0"/>
              <a:t>migration lag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400988" y="3437414"/>
            <a:ext cx="3379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Chironomids</a:t>
            </a:r>
            <a:r>
              <a:rPr lang="en-US" sz="1400" dirty="0" smtClean="0"/>
              <a:t> show early-mid Holocene summer warming, pollen does not.</a:t>
            </a:r>
          </a:p>
          <a:p>
            <a:endParaRPr lang="en-US" sz="1400" dirty="0"/>
          </a:p>
          <a:p>
            <a:r>
              <a:rPr lang="en-US" sz="1400" b="1" i="1" dirty="0" smtClean="0"/>
              <a:t>Criticism: </a:t>
            </a:r>
            <a:r>
              <a:rPr lang="en-US" sz="1400" i="1" dirty="0" smtClean="0"/>
              <a:t>human impact and precipitation are the dominant controls on vegetation, not summer temperatures</a:t>
            </a:r>
            <a:endParaRPr lang="en-US" sz="14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83" y="5329843"/>
            <a:ext cx="4540375" cy="6820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29" y="6095793"/>
            <a:ext cx="1972863" cy="2084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0988" y="5273253"/>
            <a:ext cx="3379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ynthetic pollen samples show how reconstructions may be biased under novel climates in the past</a:t>
            </a:r>
          </a:p>
          <a:p>
            <a:endParaRPr lang="en-US" sz="1400" dirty="0"/>
          </a:p>
          <a:p>
            <a:r>
              <a:rPr lang="en-US" sz="1400" b="1" i="1" dirty="0" smtClean="0"/>
              <a:t>Criticism: </a:t>
            </a:r>
            <a:r>
              <a:rPr lang="en-US" sz="1400" i="1" dirty="0" smtClean="0"/>
              <a:t>co-variance of climate variables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0432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6120" y="132952"/>
            <a:ext cx="527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Increasing fossil </a:t>
            </a:r>
            <a:r>
              <a:rPr lang="en-US" sz="2400" b="1" dirty="0"/>
              <a:t>p</a:t>
            </a:r>
            <a:r>
              <a:rPr lang="en-US" sz="2400" b="1" dirty="0" smtClean="0"/>
              <a:t>ollen </a:t>
            </a:r>
            <a:r>
              <a:rPr lang="en-US" sz="2400" b="1" dirty="0"/>
              <a:t>d</a:t>
            </a:r>
            <a:r>
              <a:rPr lang="en-US" sz="2400" b="1" dirty="0" smtClean="0"/>
              <a:t>ata availability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76400"/>
            <a:ext cx="5143500" cy="3087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521988"/>
            <a:ext cx="8585200" cy="266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1752600"/>
            <a:ext cx="1752600" cy="1447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0" y="3200400"/>
            <a:ext cx="914400" cy="1143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62400" y="2819400"/>
            <a:ext cx="1219200" cy="1143000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886200" y="1752600"/>
            <a:ext cx="0" cy="1219200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86200" y="2971800"/>
            <a:ext cx="1371600" cy="0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34000" y="2743200"/>
            <a:ext cx="1676400" cy="0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86200" y="1752600"/>
            <a:ext cx="3124200" cy="0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10400" y="1752600"/>
            <a:ext cx="0" cy="990600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57800" y="2743200"/>
            <a:ext cx="0" cy="228600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10200" y="2590800"/>
            <a:ext cx="914400" cy="533400"/>
          </a:xfrm>
          <a:prstGeom prst="rect">
            <a:avLst/>
          </a:prstGeom>
          <a:noFill/>
          <a:ln w="38100">
            <a:solidFill>
              <a:srgbClr val="FF666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257800" y="2819400"/>
            <a:ext cx="0" cy="1447800"/>
          </a:xfrm>
          <a:prstGeom prst="line">
            <a:avLst/>
          </a:prstGeom>
          <a:ln w="38100" cmpd="sng"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257800" y="4267200"/>
            <a:ext cx="1752600" cy="0"/>
          </a:xfrm>
          <a:prstGeom prst="line">
            <a:avLst/>
          </a:prstGeom>
          <a:ln w="38100" cmpd="sng"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486400" y="3048000"/>
            <a:ext cx="1524000" cy="0"/>
          </a:xfrm>
          <a:prstGeom prst="line">
            <a:avLst/>
          </a:prstGeom>
          <a:ln w="38100" cmpd="sng"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86400" y="2819400"/>
            <a:ext cx="0" cy="228600"/>
          </a:xfrm>
          <a:prstGeom prst="line">
            <a:avLst/>
          </a:prstGeom>
          <a:ln w="38100" cmpd="sng"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010400" y="3048000"/>
            <a:ext cx="0" cy="1219200"/>
          </a:xfrm>
          <a:prstGeom prst="line">
            <a:avLst/>
          </a:prstGeom>
          <a:ln w="38100" cmpd="sng"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257800" y="2819400"/>
            <a:ext cx="228600" cy="0"/>
          </a:xfrm>
          <a:prstGeom prst="line">
            <a:avLst/>
          </a:prstGeom>
          <a:ln w="38100" cmpd="sng"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905000" y="1524000"/>
            <a:ext cx="5276798" cy="3352800"/>
          </a:xfrm>
          <a:prstGeom prst="rect">
            <a:avLst/>
          </a:prstGeom>
          <a:noFill/>
          <a:ln w="38100">
            <a:solidFill>
              <a:srgbClr val="FF66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915" y="1003843"/>
            <a:ext cx="2024563" cy="46166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6600"/>
                </a:solidFill>
              </a:rPr>
              <a:t>NEOTOMA.org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1828800"/>
            <a:ext cx="129539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North American Pollen Database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3276600"/>
            <a:ext cx="1295399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Latin American Pollen Database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91400" y="1752600"/>
            <a:ext cx="149860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European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Pollen Database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91400" y="2819400"/>
            <a:ext cx="1295399" cy="923330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66"/>
                </a:solidFill>
              </a:rPr>
              <a:t>Chinese</a:t>
            </a:r>
          </a:p>
          <a:p>
            <a:r>
              <a:rPr lang="en-US" dirty="0" smtClean="0">
                <a:solidFill>
                  <a:srgbClr val="FF6666"/>
                </a:solidFill>
              </a:rPr>
              <a:t>Pollen Database</a:t>
            </a:r>
            <a:endParaRPr lang="en-US" dirty="0">
              <a:solidFill>
                <a:srgbClr val="FF66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91400" y="3886200"/>
            <a:ext cx="1295399" cy="92333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Indo-Pacific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Pollen Database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71537" y="4481018"/>
            <a:ext cx="1295399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African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Pollen Database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0180" y="6368024"/>
            <a:ext cx="787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Other data sources: PANGAEA, NOAA </a:t>
            </a:r>
            <a:r>
              <a:rPr lang="en-US" dirty="0" err="1" smtClean="0"/>
              <a:t>Paleoclimate</a:t>
            </a:r>
            <a:r>
              <a:rPr lang="en-US" dirty="0" smtClean="0"/>
              <a:t>, Private databases/datasets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04800" y="5521988"/>
            <a:ext cx="8684175" cy="4207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2" grpId="0" animBg="1"/>
      <p:bldP spid="23" grpId="0" animBg="1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09 at 21.3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52" y="300392"/>
            <a:ext cx="7150809" cy="5664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865752" y="6349540"/>
            <a:ext cx="195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Ask Simon Goring..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76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99" y="4692947"/>
            <a:ext cx="3587901" cy="19126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22429" y="97898"/>
            <a:ext cx="296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Recent developments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22429" y="567089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Multi-method reconstructions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62" y="1584216"/>
            <a:ext cx="5067295" cy="707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39" y="1458409"/>
            <a:ext cx="2562029" cy="24378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463" y="4692947"/>
            <a:ext cx="5208843" cy="13045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47" y="6324130"/>
            <a:ext cx="1990615" cy="2815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562" y="2393618"/>
            <a:ext cx="2594117" cy="1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6-15 at 07.27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18" y="693145"/>
            <a:ext cx="6675397" cy="6049579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3535" y="123289"/>
            <a:ext cx="85488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lvl="1"/>
            <a:r>
              <a:rPr lang="en-US" dirty="0" smtClean="0"/>
              <a:t>PC-MIP idea stolen from the Palaeo-</a:t>
            </a:r>
            <a:r>
              <a:rPr lang="en-US" smtClean="0"/>
              <a:t>(Climate) Model </a:t>
            </a:r>
            <a:r>
              <a:rPr lang="en-US" dirty="0" err="1" smtClean="0"/>
              <a:t>Intercomparison</a:t>
            </a:r>
            <a:r>
              <a:rPr lang="en-US" dirty="0" smtClean="0"/>
              <a:t> Project (PMIP)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68539" y="2712378"/>
            <a:ext cx="3811713" cy="20959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49953" y="4921322"/>
            <a:ext cx="36488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set of boundary conditions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2429" y="97898"/>
            <a:ext cx="296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Recent developments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01805" y="577012"/>
            <a:ext cx="28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Multi-method comparisons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35" y="1289749"/>
            <a:ext cx="3921623" cy="37272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062" y="5344425"/>
            <a:ext cx="7719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Comparison of pollen-based reconstructions of summer temperature over Southern Europe at 6000 BP using MAT (modern analogue technique, Davis et al. 2003) and INV (inverse </a:t>
            </a:r>
            <a:r>
              <a:rPr lang="en-US" sz="1600" dirty="0" err="1" smtClean="0"/>
              <a:t>modelling</a:t>
            </a:r>
            <a:r>
              <a:rPr lang="en-US" sz="1600" dirty="0" smtClean="0"/>
              <a:t>, Wu et al. 2007). Analysis shows good agreement between the two methods, with little evidence of the </a:t>
            </a:r>
            <a:r>
              <a:rPr lang="en-US" sz="1600" dirty="0" err="1" smtClean="0"/>
              <a:t>hypothesised</a:t>
            </a:r>
            <a:r>
              <a:rPr lang="en-US" sz="1600" dirty="0" smtClean="0"/>
              <a:t> bias in MAT.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498652" y="1311047"/>
            <a:ext cx="2300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Summer Temperature</a:t>
            </a:r>
          </a:p>
          <a:p>
            <a:endParaRPr lang="en-US" b="1" dirty="0"/>
          </a:p>
          <a:p>
            <a:r>
              <a:rPr lang="en-US" b="1" dirty="0" smtClean="0"/>
              <a:t>Southern Europe</a:t>
            </a:r>
          </a:p>
          <a:p>
            <a:r>
              <a:rPr lang="en-US" b="1" dirty="0" smtClean="0"/>
              <a:t>6000 BP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32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2429" y="97898"/>
            <a:ext cx="296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Recent developments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6180" y="590008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Multi-proxy comparisons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25" y="1209244"/>
            <a:ext cx="5668048" cy="502124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388228" y="1885019"/>
            <a:ext cx="151304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5567" y="2662452"/>
            <a:ext cx="2114687" cy="1583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38546" y="2989850"/>
            <a:ext cx="765349" cy="9587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036" y="6418592"/>
            <a:ext cx="8723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Mauri</a:t>
            </a:r>
            <a:r>
              <a:rPr lang="en-US" sz="1200" dirty="0" smtClean="0"/>
              <a:t> et al. (2015) The </a:t>
            </a:r>
            <a:r>
              <a:rPr lang="en-US" sz="1200" dirty="0"/>
              <a:t>climate of Europe during the Holocene: a gridded pollen-</a:t>
            </a:r>
            <a:r>
              <a:rPr lang="en-US" sz="1200" dirty="0" smtClean="0"/>
              <a:t>based reconstruction </a:t>
            </a:r>
            <a:r>
              <a:rPr lang="en-US" sz="1200" dirty="0"/>
              <a:t>and its multi-proxy evaluation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47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2429" y="97898"/>
            <a:ext cx="296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Recent developments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360923" y="662213"/>
            <a:ext cx="219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Bayesian frameworks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48" y="4254603"/>
            <a:ext cx="4530066" cy="1342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2" y="5552259"/>
            <a:ext cx="2561356" cy="423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50" y="1238609"/>
            <a:ext cx="5004059" cy="1395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211" y="2028972"/>
            <a:ext cx="1795811" cy="371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013" y="2926553"/>
            <a:ext cx="5413396" cy="10419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855445" y="2552279"/>
            <a:ext cx="209876" cy="31947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5656" y="5191993"/>
            <a:ext cx="4009753" cy="8107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793" y="6076179"/>
            <a:ext cx="3067597" cy="2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5477" y="151482"/>
            <a:ext cx="2452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Tools of the trade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75893" y="4323371"/>
            <a:ext cx="10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Software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77461" y="1249559"/>
            <a:ext cx="284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Modern pollen training sets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08988" y="123370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Modern vegetation mapping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20659" y="435313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Modern climatology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9" y="1705038"/>
            <a:ext cx="4274824" cy="7851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69" y="2699934"/>
            <a:ext cx="3633805" cy="659859"/>
          </a:xfrm>
          <a:prstGeom prst="rect">
            <a:avLst/>
          </a:prstGeom>
        </p:spPr>
      </p:pic>
      <p:pic>
        <p:nvPicPr>
          <p:cNvPr id="12" name="Picture 11" descr="Screen Shot 2017-06-11 at 21.4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9" y="4821678"/>
            <a:ext cx="4159681" cy="704402"/>
          </a:xfrm>
          <a:prstGeom prst="rect">
            <a:avLst/>
          </a:prstGeom>
        </p:spPr>
      </p:pic>
      <p:pic>
        <p:nvPicPr>
          <p:cNvPr id="14" name="Picture 13" descr="Screen Shot 2017-06-11 at 21.46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9" y="5650762"/>
            <a:ext cx="4159681" cy="6938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83536" y="5158997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</a:t>
            </a:r>
            <a:r>
              <a:rPr lang="en-US" sz="1400" dirty="0" err="1" smtClean="0"/>
              <a:t>rioja</a:t>
            </a:r>
            <a:r>
              <a:rPr lang="en-US" sz="1400" dirty="0" smtClean="0"/>
              <a:t>’ R Package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2609" y="5882961"/>
            <a:ext cx="173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‘Analogue’ R Package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549" y="1669293"/>
            <a:ext cx="2090374" cy="11979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4105" y="2609264"/>
            <a:ext cx="1229175" cy="1131012"/>
          </a:xfrm>
          <a:prstGeom prst="rect">
            <a:avLst/>
          </a:prstGeom>
        </p:spPr>
      </p:pic>
      <p:pic>
        <p:nvPicPr>
          <p:cNvPr id="19" name="Picture 18" descr="Screen Shot 2017-06-12 at 06.38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42" y="4972572"/>
            <a:ext cx="3685925" cy="9884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08342" y="6036850"/>
            <a:ext cx="2377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 smtClean="0"/>
              <a:t>worldclim.org</a:t>
            </a:r>
            <a:r>
              <a:rPr lang="en-US" sz="1400" dirty="0" smtClean="0"/>
              <a:t>/version2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896864" y="3759902"/>
            <a:ext cx="3776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forest.jrc.ec.europa.eu</a:t>
            </a:r>
            <a:r>
              <a:rPr lang="en-US" sz="1000" dirty="0" smtClean="0"/>
              <a:t>/</a:t>
            </a:r>
            <a:r>
              <a:rPr lang="en-US" sz="1000" dirty="0" err="1" smtClean="0"/>
              <a:t>european</a:t>
            </a:r>
            <a:r>
              <a:rPr lang="en-US" sz="1000" dirty="0" smtClean="0"/>
              <a:t>-atlas-of-forest-tree-species/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03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5" grpId="0"/>
      <p:bldP spid="16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9372" y="167346"/>
            <a:ext cx="211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State of the art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66046" y="761679"/>
            <a:ext cx="557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Existing reviews of pollen-climate reconstruction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42" y="1567543"/>
            <a:ext cx="6458460" cy="1037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21" y="2738884"/>
            <a:ext cx="2639573" cy="208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42" y="3353352"/>
            <a:ext cx="6578753" cy="84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769" y="3943260"/>
            <a:ext cx="2701781" cy="254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356" y="4772440"/>
            <a:ext cx="6654323" cy="7225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784" y="5170523"/>
            <a:ext cx="2598418" cy="2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5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9656" y="356504"/>
            <a:ext cx="2437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Workshop Details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337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182" y="273212"/>
            <a:ext cx="291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Workshop Objectives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56322" y="924518"/>
            <a:ext cx="71843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Direct</a:t>
            </a:r>
            <a:r>
              <a:rPr lang="en-US" sz="2400" dirty="0" smtClean="0"/>
              <a:t> outputs</a:t>
            </a:r>
          </a:p>
          <a:p>
            <a:endParaRPr lang="en-US" b="1" dirty="0"/>
          </a:p>
          <a:p>
            <a:r>
              <a:rPr lang="en-US" b="1" dirty="0" smtClean="0"/>
              <a:t>1. ‘State of the art’ Review paper/Information resource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 smtClean="0"/>
              <a:t>Opportunity for co-authorship (Manuel Chevalier coordinator)</a:t>
            </a:r>
          </a:p>
          <a:p>
            <a:r>
              <a:rPr lang="en-US" dirty="0" smtClean="0"/>
              <a:t>There will be a role for everyone even non-experts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r>
              <a:rPr lang="en-US" b="1" dirty="0" smtClean="0"/>
              <a:t>2. Bench test: Comparison of different methods using same datasets</a:t>
            </a:r>
          </a:p>
          <a:p>
            <a:endParaRPr lang="en-US" dirty="0"/>
          </a:p>
          <a:p>
            <a:r>
              <a:rPr lang="en-US" dirty="0" smtClean="0"/>
              <a:t>Discussion on Thursday morning. This is now a future project. </a:t>
            </a:r>
            <a:r>
              <a:rPr lang="en-US" dirty="0" smtClean="0"/>
              <a:t>Volunteers </a:t>
            </a:r>
            <a:r>
              <a:rPr lang="en-US" dirty="0" smtClean="0"/>
              <a:t>needed, but will require active participation and another workshop.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6322" y="5648400"/>
            <a:ext cx="721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Focus of the workshop</a:t>
            </a:r>
            <a:r>
              <a:rPr lang="en-US" dirty="0" smtClean="0"/>
              <a:t>: Reconstructing climate from pollen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6322" y="4342643"/>
            <a:ext cx="6917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Indirect</a:t>
            </a:r>
            <a:r>
              <a:rPr lang="en-US" sz="2400" dirty="0" smtClean="0"/>
              <a:t> outputs: </a:t>
            </a:r>
            <a:r>
              <a:rPr lang="en-US" b="1" dirty="0" smtClean="0"/>
              <a:t>Bringing together the pollen-climate community</a:t>
            </a:r>
          </a:p>
        </p:txBody>
      </p:sp>
    </p:spTree>
    <p:extLst>
      <p:ext uri="{BB962C8B-B14F-4D97-AF65-F5344CB8AC3E}">
        <p14:creationId xmlns:p14="http://schemas.microsoft.com/office/powerpoint/2010/main" val="4487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80930" y="161403"/>
            <a:ext cx="7723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Workshop objective 1: Review paper/Information resource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82853" y="1147161"/>
            <a:ext cx="732399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Added value</a:t>
            </a:r>
            <a:r>
              <a:rPr lang="en-US" b="1" dirty="0" smtClean="0"/>
              <a:t>? What is different from what has gone before?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1. Community </a:t>
            </a:r>
            <a:r>
              <a:rPr lang="en-US" dirty="0" smtClean="0"/>
              <a:t>based approach; </a:t>
            </a:r>
            <a:r>
              <a:rPr lang="en-US" i="1" dirty="0" smtClean="0"/>
              <a:t>more ‘balanced’ perspective</a:t>
            </a:r>
          </a:p>
          <a:p>
            <a:endParaRPr lang="en-US" dirty="0"/>
          </a:p>
          <a:p>
            <a:r>
              <a:rPr lang="en-US" dirty="0" smtClean="0"/>
              <a:t>2. Inclusive</a:t>
            </a:r>
            <a:r>
              <a:rPr lang="en-US" dirty="0" smtClean="0"/>
              <a:t>; </a:t>
            </a:r>
            <a:r>
              <a:rPr lang="en-US" i="1" dirty="0" smtClean="0"/>
              <a:t>all methods represented equally</a:t>
            </a:r>
          </a:p>
          <a:p>
            <a:endParaRPr lang="en-US" dirty="0"/>
          </a:p>
          <a:p>
            <a:r>
              <a:rPr lang="en-US" dirty="0" smtClean="0"/>
              <a:t>3. State </a:t>
            </a:r>
            <a:r>
              <a:rPr lang="en-US" dirty="0" smtClean="0"/>
              <a:t>of the art; </a:t>
            </a:r>
            <a:r>
              <a:rPr lang="en-US" i="1" dirty="0" smtClean="0"/>
              <a:t>including problems and solutions (</a:t>
            </a:r>
            <a:r>
              <a:rPr lang="en-US" i="1" dirty="0" err="1" smtClean="0"/>
              <a:t>upto</a:t>
            </a:r>
            <a:r>
              <a:rPr lang="en-US" i="1" dirty="0" smtClean="0"/>
              <a:t> date)</a:t>
            </a:r>
          </a:p>
          <a:p>
            <a:endParaRPr lang="en-US" i="1" dirty="0" smtClean="0"/>
          </a:p>
          <a:p>
            <a:r>
              <a:rPr lang="en-US" dirty="0" smtClean="0"/>
              <a:t>4. Information </a:t>
            </a:r>
            <a:r>
              <a:rPr lang="en-US" dirty="0" smtClean="0"/>
              <a:t>&amp; resources;  </a:t>
            </a:r>
            <a:r>
              <a:rPr lang="en-US" i="1" dirty="0" smtClean="0"/>
              <a:t>literature, data &amp; databases, software</a:t>
            </a:r>
          </a:p>
          <a:p>
            <a:endParaRPr lang="en-US" dirty="0" smtClean="0"/>
          </a:p>
          <a:p>
            <a:r>
              <a:rPr lang="en-US" dirty="0" smtClean="0"/>
              <a:t>5. Recommendations </a:t>
            </a:r>
            <a:r>
              <a:rPr lang="en-US" dirty="0" smtClean="0"/>
              <a:t>for best practice?; </a:t>
            </a:r>
            <a:r>
              <a:rPr lang="en-US" i="1" dirty="0" smtClean="0"/>
              <a:t>when and why to apply the method?</a:t>
            </a:r>
          </a:p>
          <a:p>
            <a:endParaRPr lang="en-US" dirty="0"/>
          </a:p>
          <a:p>
            <a:r>
              <a:rPr lang="en-US" dirty="0" smtClean="0"/>
              <a:t>6. Evaluation</a:t>
            </a:r>
            <a:r>
              <a:rPr lang="en-US" dirty="0" smtClean="0"/>
              <a:t>?; </a:t>
            </a:r>
            <a:r>
              <a:rPr lang="en-US" i="1" dirty="0" smtClean="0"/>
              <a:t>strategies for evaluation</a:t>
            </a:r>
          </a:p>
          <a:p>
            <a:endParaRPr lang="en-US" dirty="0" smtClean="0"/>
          </a:p>
          <a:p>
            <a:r>
              <a:rPr lang="en-US" dirty="0" smtClean="0"/>
              <a:t>7. Future </a:t>
            </a:r>
            <a:r>
              <a:rPr lang="en-US" dirty="0" smtClean="0"/>
              <a:t>directions/strategies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6215" y="225904"/>
            <a:ext cx="3250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</a:t>
            </a:r>
            <a:r>
              <a:rPr lang="en-US" sz="2400" b="1" dirty="0" smtClean="0"/>
              <a:t>iscussion points, Day 1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30850" y="1490165"/>
            <a:ext cx="47893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Which climate variables can be reconstructed?</a:t>
            </a:r>
          </a:p>
          <a:p>
            <a:r>
              <a:rPr lang="en-US" dirty="0" smtClean="0"/>
              <a:t>2. The no-analogue vegetation problem</a:t>
            </a:r>
          </a:p>
          <a:p>
            <a:r>
              <a:rPr lang="en-US" dirty="0" smtClean="0"/>
              <a:t>3. The no-analogue climate problem</a:t>
            </a:r>
          </a:p>
          <a:p>
            <a:r>
              <a:rPr lang="en-US" dirty="0" smtClean="0"/>
              <a:t>4. Modern climate data</a:t>
            </a:r>
          </a:p>
          <a:p>
            <a:r>
              <a:rPr lang="en-US" dirty="0" smtClean="0"/>
              <a:t>5. Modern pollen data/training sets</a:t>
            </a:r>
          </a:p>
          <a:p>
            <a:r>
              <a:rPr lang="en-US" dirty="0" smtClean="0"/>
              <a:t>6. Multi-model approaches</a:t>
            </a:r>
          </a:p>
          <a:p>
            <a:r>
              <a:rPr lang="en-US" dirty="0" smtClean="0"/>
              <a:t>7. Multi-proxy approaches</a:t>
            </a:r>
          </a:p>
          <a:p>
            <a:r>
              <a:rPr lang="en-US" dirty="0" smtClean="0"/>
              <a:t>8. The spatial auto-correlation problem</a:t>
            </a:r>
          </a:p>
          <a:p>
            <a:r>
              <a:rPr lang="en-US" dirty="0" smtClean="0"/>
              <a:t>9. Long-distance pollen transport</a:t>
            </a:r>
          </a:p>
          <a:p>
            <a:r>
              <a:rPr lang="en-US" dirty="0" smtClean="0"/>
              <a:t>10. Uniformitarianism</a:t>
            </a:r>
          </a:p>
          <a:p>
            <a:r>
              <a:rPr lang="en-US" dirty="0" smtClean="0"/>
              <a:t>11. </a:t>
            </a:r>
            <a:r>
              <a:rPr lang="en-US" dirty="0" err="1" smtClean="0"/>
              <a:t>Taphonomic</a:t>
            </a:r>
            <a:r>
              <a:rPr lang="en-US" dirty="0" smtClean="0"/>
              <a:t>, laboratory and sampling errors</a:t>
            </a:r>
          </a:p>
          <a:p>
            <a:endParaRPr lang="en-US" dirty="0" smtClean="0"/>
          </a:p>
          <a:p>
            <a:r>
              <a:rPr lang="en-US" dirty="0" smtClean="0"/>
              <a:t>12. Any other issues??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63419" y="5630448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are looking for problems, solutions, examples, publications</a:t>
            </a:r>
          </a:p>
          <a:p>
            <a:r>
              <a:rPr lang="en-US" dirty="0" smtClean="0"/>
              <a:t>Add and answer your own questions!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28493" y="1498916"/>
            <a:ext cx="61823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different method varieties are there (pollen-climate)?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are the strengths of the method?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are the weaknesses of the method?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Reason for the method (what problem does it solve?)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What calibration data</a:t>
            </a:r>
            <a:r>
              <a:rPr lang="en-US" dirty="0"/>
              <a:t> </a:t>
            </a:r>
            <a:r>
              <a:rPr lang="en-US" dirty="0" smtClean="0"/>
              <a:t>and software is available?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Are there any current on-going developments?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could the method be improved in future?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Is it more appropriate to use it in a particular place or time?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Good/contrasting examples of applications (published studies)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you draw a simple figure summarizing the method?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you describe simply how the method works?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Brief scientific history of the method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Any other questions/answers?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8911" y="829461"/>
            <a:ext cx="568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Each </a:t>
            </a:r>
            <a:r>
              <a:rPr lang="en-US" i="1" smtClean="0"/>
              <a:t>breakout group group </a:t>
            </a:r>
            <a:r>
              <a:rPr lang="en-US" i="1" dirty="0" smtClean="0"/>
              <a:t>represents a family of methods: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284034" y="6415687"/>
            <a:ext cx="684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Remember: We are primarily interested in pollen-climate applications..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33309" y="1608323"/>
            <a:ext cx="1150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Priority</a:t>
            </a:r>
          </a:p>
          <a:p>
            <a:pPr algn="r"/>
            <a:r>
              <a:rPr lang="en-US" b="1" dirty="0" smtClean="0"/>
              <a:t>Questions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966215" y="225904"/>
            <a:ext cx="3250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</a:t>
            </a:r>
            <a:r>
              <a:rPr lang="en-US" sz="2400" b="1" dirty="0" smtClean="0"/>
              <a:t>iscussion points, Day 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046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4333" y="341296"/>
            <a:ext cx="2597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Workshop Funding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91466" y="1257799"/>
            <a:ext cx="4706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44%		SNF International Workshop Grant</a:t>
            </a:r>
          </a:p>
          <a:p>
            <a:r>
              <a:rPr lang="en-US" sz="2000" dirty="0" smtClean="0"/>
              <a:t>17%		PAGES</a:t>
            </a:r>
          </a:p>
          <a:p>
            <a:r>
              <a:rPr lang="en-US" sz="2000" dirty="0" smtClean="0"/>
              <a:t>7%		INQUA</a:t>
            </a:r>
          </a:p>
          <a:p>
            <a:r>
              <a:rPr lang="en-US" sz="2000" dirty="0" smtClean="0"/>
              <a:t>33%		SNF via HORNET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30" y="5429193"/>
            <a:ext cx="5598721" cy="969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3510001"/>
            <a:ext cx="4533811" cy="1479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24" y="3728036"/>
            <a:ext cx="2391403" cy="11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51" y="318499"/>
            <a:ext cx="4461418" cy="63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9656" y="356504"/>
            <a:ext cx="2605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PC-MIP/Bench Test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80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8514" y="171325"/>
            <a:ext cx="2605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PC-MIP/Bench </a:t>
            </a:r>
            <a:r>
              <a:rPr lang="en-US" sz="2400" b="1" dirty="0" smtClean="0"/>
              <a:t>Test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48358" y="1695172"/>
            <a:ext cx="8192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Aims: 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To be able to compare all current methods using </a:t>
            </a:r>
            <a:r>
              <a:rPr lang="en-US" dirty="0" err="1" smtClean="0"/>
              <a:t>standardised</a:t>
            </a:r>
            <a:r>
              <a:rPr lang="en-US" dirty="0" smtClean="0"/>
              <a:t> </a:t>
            </a:r>
            <a:r>
              <a:rPr lang="en-US" dirty="0" smtClean="0"/>
              <a:t>datasets/metrics</a:t>
            </a:r>
          </a:p>
          <a:p>
            <a:pPr marL="342900" indent="-342900">
              <a:buAutoNum type="arabicParenR"/>
            </a:pPr>
            <a:r>
              <a:rPr lang="en-US" dirty="0" smtClean="0"/>
              <a:t>To make it easy for future methods to be compared with old (using the same </a:t>
            </a:r>
            <a:r>
              <a:rPr lang="en-US" dirty="0" err="1" smtClean="0"/>
              <a:t>standardised</a:t>
            </a:r>
            <a:r>
              <a:rPr lang="en-US" dirty="0" smtClean="0"/>
              <a:t> datasets/metrics)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4" y="171325"/>
            <a:ext cx="1564944" cy="1564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657" y="3394526"/>
            <a:ext cx="8192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How?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Choose illustrative time-series (</a:t>
            </a:r>
            <a:r>
              <a:rPr lang="en-US" dirty="0" err="1" smtClean="0"/>
              <a:t>ie</a:t>
            </a:r>
            <a:r>
              <a:rPr lang="en-US" dirty="0" smtClean="0"/>
              <a:t> sites) and time-slices (‘maps’)</a:t>
            </a:r>
          </a:p>
          <a:p>
            <a:pPr marL="342900" indent="-342900">
              <a:buAutoNum type="arabicParenR"/>
            </a:pPr>
            <a:r>
              <a:rPr lang="en-US" dirty="0" smtClean="0"/>
              <a:t>Use </a:t>
            </a:r>
            <a:r>
              <a:rPr lang="en-US" dirty="0" err="1" smtClean="0"/>
              <a:t>standardised</a:t>
            </a:r>
            <a:r>
              <a:rPr lang="en-US" dirty="0" smtClean="0"/>
              <a:t> modern calibration data (</a:t>
            </a:r>
            <a:r>
              <a:rPr lang="en-US" dirty="0" err="1" smtClean="0"/>
              <a:t>eg</a:t>
            </a:r>
            <a:r>
              <a:rPr lang="en-US" dirty="0" smtClean="0"/>
              <a:t> modern surface samples)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657" y="4816881"/>
            <a:ext cx="8192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might be ‘illustrative’?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Holocene (good analogues, human impacts, disease)</a:t>
            </a:r>
          </a:p>
          <a:p>
            <a:pPr marL="342900" indent="-342900">
              <a:buAutoNum type="arabicParenR"/>
            </a:pPr>
            <a:r>
              <a:rPr lang="en-US" dirty="0" smtClean="0"/>
              <a:t>Late Glacial (poor analogues, migration lag)</a:t>
            </a:r>
          </a:p>
          <a:p>
            <a:pPr marL="342900" indent="-342900">
              <a:buAutoNum type="arabicParenR"/>
            </a:pPr>
            <a:r>
              <a:rPr lang="en-US" dirty="0" smtClean="0"/>
              <a:t>Full Glacial (low CO2 problem) </a:t>
            </a:r>
          </a:p>
          <a:p>
            <a:pPr marL="342900" indent="-342900">
              <a:buAutoNum type="arabicParenR"/>
            </a:pPr>
            <a:r>
              <a:rPr lang="en-US" dirty="0" err="1" smtClean="0"/>
              <a:t>Eemian</a:t>
            </a:r>
            <a:r>
              <a:rPr lang="en-US" dirty="0" smtClean="0"/>
              <a:t>, MIS 11 (poor analogues?)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424" y="2188329"/>
            <a:ext cx="81925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Issues:</a:t>
            </a:r>
          </a:p>
          <a:p>
            <a:endParaRPr lang="en-US" dirty="0"/>
          </a:p>
          <a:p>
            <a:r>
              <a:rPr lang="en-US" dirty="0" smtClean="0"/>
              <a:t>1. Need to </a:t>
            </a:r>
            <a:r>
              <a:rPr lang="en-US" dirty="0" err="1" smtClean="0"/>
              <a:t>recognise</a:t>
            </a:r>
            <a:r>
              <a:rPr lang="en-US" dirty="0" smtClean="0"/>
              <a:t> some </a:t>
            </a:r>
            <a:r>
              <a:rPr lang="en-US" dirty="0" smtClean="0"/>
              <a:t>methods are designed to work better in the past, not the </a:t>
            </a:r>
            <a:r>
              <a:rPr lang="en-US" dirty="0" smtClean="0"/>
              <a:t>present. Evaluation using modern data is not always useful or desirable.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2. Useful to choose datasets where we can compare with other proxies? </a:t>
            </a:r>
            <a:r>
              <a:rPr lang="en-US" dirty="0" err="1" smtClean="0"/>
              <a:t>eg</a:t>
            </a:r>
            <a:r>
              <a:rPr lang="en-US" dirty="0" smtClean="0"/>
              <a:t> isotopes, </a:t>
            </a:r>
            <a:r>
              <a:rPr lang="en-US" dirty="0" err="1" smtClean="0"/>
              <a:t>chironomids</a:t>
            </a:r>
            <a:r>
              <a:rPr lang="en-US" dirty="0" smtClean="0"/>
              <a:t>, macros, geomorphology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 Some methods technically difficult to apply (</a:t>
            </a:r>
            <a:r>
              <a:rPr lang="en-US" dirty="0" err="1" smtClean="0"/>
              <a:t>eg</a:t>
            </a:r>
            <a:r>
              <a:rPr lang="en-US" dirty="0" smtClean="0"/>
              <a:t> PDF, Inverse Modelling). If we cant find someone to do this on new datasets, should we use existing studies?</a:t>
            </a:r>
          </a:p>
          <a:p>
            <a:endParaRPr lang="en-US" dirty="0"/>
          </a:p>
          <a:p>
            <a:r>
              <a:rPr lang="en-US" dirty="0" smtClean="0"/>
              <a:t>4. Artificial data. One approach might be to use artificial pollen data to test the response of the different methods to a specific </a:t>
            </a:r>
            <a:r>
              <a:rPr lang="en-US" dirty="0" smtClean="0"/>
              <a:t>problem; </a:t>
            </a:r>
            <a:r>
              <a:rPr lang="en-US" dirty="0" err="1" smtClean="0"/>
              <a:t>eg</a:t>
            </a:r>
            <a:r>
              <a:rPr lang="en-US" dirty="0" smtClean="0"/>
              <a:t> deterioration in analogues, human impact (</a:t>
            </a:r>
            <a:r>
              <a:rPr lang="en-US" dirty="0" err="1" smtClean="0"/>
              <a:t>eg</a:t>
            </a:r>
            <a:r>
              <a:rPr lang="en-US" dirty="0" smtClean="0"/>
              <a:t> deforestation), fire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4" y="171325"/>
            <a:ext cx="1564944" cy="1564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8514" y="171325"/>
            <a:ext cx="2605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PC-MIP/Bench </a:t>
            </a:r>
            <a:r>
              <a:rPr lang="en-US" sz="2400" b="1" dirty="0" smtClean="0"/>
              <a:t>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757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8358" y="1972572"/>
            <a:ext cx="8192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ideas?:</a:t>
            </a:r>
          </a:p>
          <a:p>
            <a:endParaRPr lang="en-US" dirty="0"/>
          </a:p>
          <a:p>
            <a:r>
              <a:rPr lang="en-US" dirty="0" smtClean="0"/>
              <a:t>1. Which method is the best under which circumstances? Can we develop a multi-method-method that is the best of all worlds?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2. Can we set quality control standards? What is the minimum size or diversity for a modern pollen calibration data set? (China paper)</a:t>
            </a:r>
          </a:p>
          <a:p>
            <a:endParaRPr lang="en-US" dirty="0"/>
          </a:p>
          <a:p>
            <a:r>
              <a:rPr lang="en-US" dirty="0" smtClean="0"/>
              <a:t>3. At present we mostly treat samples separately from each other. What about multi-sample/site approaches </a:t>
            </a:r>
            <a:r>
              <a:rPr lang="en-US" dirty="0" err="1" smtClean="0"/>
              <a:t>eg</a:t>
            </a:r>
            <a:r>
              <a:rPr lang="en-US" dirty="0" smtClean="0"/>
              <a:t> Bayesian; we have a lot of noise in our data, but also a lot of data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4" y="171325"/>
            <a:ext cx="1564944" cy="1564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8514" y="171325"/>
            <a:ext cx="2605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PC-MIP/Bench </a:t>
            </a:r>
            <a:r>
              <a:rPr lang="en-US" sz="2400" b="1" dirty="0" smtClean="0"/>
              <a:t>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88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06" y="3215811"/>
            <a:ext cx="4845549" cy="3230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36" y="267129"/>
            <a:ext cx="3874641" cy="2583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7246" y="851900"/>
            <a:ext cx="3508625" cy="2339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20" y="3081390"/>
            <a:ext cx="2243191" cy="336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98" y="297952"/>
            <a:ext cx="8623690" cy="264019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99" y="3112473"/>
            <a:ext cx="4510687" cy="3524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5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98" y="297952"/>
            <a:ext cx="8623690" cy="264019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99" y="3112473"/>
            <a:ext cx="4510687" cy="352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/>
          <p:cNvSpPr/>
          <p:nvPr/>
        </p:nvSpPr>
        <p:spPr>
          <a:xfrm>
            <a:off x="2768884" y="666842"/>
            <a:ext cx="431514" cy="4315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83702" y="486663"/>
            <a:ext cx="431514" cy="4315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86800" y="806140"/>
            <a:ext cx="431514" cy="4315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46826" y="671921"/>
            <a:ext cx="431514" cy="4315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6591" y="29751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Manu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25329" y="29751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Simon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67447" y="36738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Andria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1964" y="29751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Basil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98" y="297952"/>
            <a:ext cx="8623690" cy="264019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99" y="3112473"/>
            <a:ext cx="4510687" cy="352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/>
          <p:cNvSpPr/>
          <p:nvPr/>
        </p:nvSpPr>
        <p:spPr>
          <a:xfrm>
            <a:off x="2768884" y="666842"/>
            <a:ext cx="431514" cy="4315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83702" y="486663"/>
            <a:ext cx="431514" cy="4315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86800" y="806140"/>
            <a:ext cx="431514" cy="4315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46826" y="671921"/>
            <a:ext cx="431514" cy="4315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6591" y="29751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Manu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25329" y="29751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Simon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67447" y="36738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Andria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61964" y="29751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Basil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39767" y="3205537"/>
            <a:ext cx="4428162" cy="184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38057" y="4765492"/>
            <a:ext cx="4428162" cy="184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38057" y="3799724"/>
            <a:ext cx="4428162" cy="184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9656" y="356504"/>
            <a:ext cx="2979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Workshop Motivation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595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14637" y="1902611"/>
            <a:ext cx="4703762" cy="417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0190" name="Picture 15" descr="PMIP-CMIP Map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2075648"/>
            <a:ext cx="4405312" cy="3852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V="1">
            <a:off x="7434043" y="2658227"/>
            <a:ext cx="0" cy="25484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82997" y="2775878"/>
            <a:ext cx="400110" cy="237500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dirty="0" smtClean="0"/>
              <a:t>Increasing model complexity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60648" y="800856"/>
            <a:ext cx="1608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Mid-Holocene</a:t>
            </a:r>
          </a:p>
          <a:p>
            <a:r>
              <a:rPr lang="en-US" dirty="0" smtClean="0"/>
              <a:t>6000 BP</a:t>
            </a:r>
          </a:p>
          <a:p>
            <a:endParaRPr lang="en-US" dirty="0"/>
          </a:p>
          <a:p>
            <a:r>
              <a:rPr lang="en-US" b="1" dirty="0" smtClean="0"/>
              <a:t>Summer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78923" y="5893880"/>
            <a:ext cx="1916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Summer temperature anomaly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-8914" y="6631084"/>
            <a:ext cx="8698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Figure from: PMIP </a:t>
            </a:r>
            <a:r>
              <a:rPr lang="en-US" sz="1000" i="1" dirty="0"/>
              <a:t>website: https://pmip3.lsce.ipsl.fr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5498" y="0"/>
            <a:ext cx="506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Motivation: Data-model discrepancies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1894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8602</TotalTime>
  <Words>1272</Words>
  <Application>Microsoft Macintosh PowerPoint</Application>
  <PresentationFormat>On-screen Show (4:3)</PresentationFormat>
  <Paragraphs>234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ARVE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Basil Davis</dc:creator>
  <cp:lastModifiedBy>Basil Davis</cp:lastModifiedBy>
  <cp:revision>152</cp:revision>
  <dcterms:created xsi:type="dcterms:W3CDTF">2017-06-08T14:17:15Z</dcterms:created>
  <dcterms:modified xsi:type="dcterms:W3CDTF">2018-02-21T14:57:25Z</dcterms:modified>
</cp:coreProperties>
</file>